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4" r:id="rId9"/>
    <p:sldId id="265" r:id="rId10"/>
    <p:sldId id="263"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1563" autoAdjust="0"/>
  </p:normalViewPr>
  <p:slideViewPr>
    <p:cSldViewPr snapToGrid="0">
      <p:cViewPr>
        <p:scale>
          <a:sx n="72" d="100"/>
          <a:sy n="72" d="100"/>
        </p:scale>
        <p:origin x="195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a:solidFill>
                  <a:srgbClr val="FFFF00"/>
                </a:solidFill>
              </a:rPr>
              <a:t>Haldimand County Fire </a:t>
            </a:r>
          </a:p>
          <a:p>
            <a:pPr>
              <a:defRPr/>
            </a:pPr>
            <a:r>
              <a:rPr lang="en-US" dirty="0">
                <a:solidFill>
                  <a:srgbClr val="FFFF00"/>
                </a:solidFill>
              </a:rPr>
              <a:t>Breakdown of Incidents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4.3596746598267302E-2"/>
          <c:y val="0.18147438254236825"/>
          <c:w val="0.94027982061786564"/>
          <c:h val="0.72318334137342644"/>
        </c:manualLayout>
      </c:layout>
      <c:barChart>
        <c:barDir val="col"/>
        <c:grouping val="clustered"/>
        <c:varyColors val="0"/>
        <c:ser>
          <c:idx val="0"/>
          <c:order val="0"/>
          <c:tx>
            <c:strRef>
              <c:f>stats!$L$7:$L$8</c:f>
              <c:strCache>
                <c:ptCount val="2"/>
                <c:pt idx="0">
                  <c:v>2017</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cat>
            <c:strRef>
              <c:f>stats!$K$9:$K$18</c:f>
              <c:strCache>
                <c:ptCount val="10"/>
                <c:pt idx="0">
                  <c:v>Structure Fires</c:v>
                </c:pt>
                <c:pt idx="1">
                  <c:v>Vehicle Fires</c:v>
                </c:pt>
                <c:pt idx="2">
                  <c:v>No Loss Outdoor Fires</c:v>
                </c:pt>
                <c:pt idx="3">
                  <c:v>Complaint Open Air Burn </c:v>
                </c:pt>
                <c:pt idx="4">
                  <c:v>Motor Vehicle Accidents</c:v>
                </c:pt>
                <c:pt idx="5">
                  <c:v>False Fire Calls</c:v>
                </c:pt>
                <c:pt idx="6">
                  <c:v>CO Calls</c:v>
                </c:pt>
                <c:pt idx="7">
                  <c:v>Medical Calls</c:v>
                </c:pt>
                <c:pt idx="8">
                  <c:v>Hydro lines/public hazards</c:v>
                </c:pt>
                <c:pt idx="9">
                  <c:v>Other</c:v>
                </c:pt>
              </c:strCache>
            </c:strRef>
          </c:cat>
          <c:val>
            <c:numRef>
              <c:f>stats!$L$9:$L$18</c:f>
              <c:numCache>
                <c:formatCode>General</c:formatCode>
                <c:ptCount val="10"/>
                <c:pt idx="0">
                  <c:v>62</c:v>
                </c:pt>
                <c:pt idx="1">
                  <c:v>37</c:v>
                </c:pt>
                <c:pt idx="2">
                  <c:v>21</c:v>
                </c:pt>
                <c:pt idx="3">
                  <c:v>65</c:v>
                </c:pt>
                <c:pt idx="4">
                  <c:v>184</c:v>
                </c:pt>
                <c:pt idx="5">
                  <c:v>194</c:v>
                </c:pt>
                <c:pt idx="6">
                  <c:v>76</c:v>
                </c:pt>
                <c:pt idx="7">
                  <c:v>158</c:v>
                </c:pt>
                <c:pt idx="8">
                  <c:v>0</c:v>
                </c:pt>
                <c:pt idx="9">
                  <c:v>116</c:v>
                </c:pt>
              </c:numCache>
            </c:numRef>
          </c:val>
          <c:extLst>
            <c:ext xmlns:c16="http://schemas.microsoft.com/office/drawing/2014/chart" uri="{C3380CC4-5D6E-409C-BE32-E72D297353CC}">
              <c16:uniqueId val="{00000000-132E-4FA0-BF3A-BE31A1F0017A}"/>
            </c:ext>
          </c:extLst>
        </c:ser>
        <c:ser>
          <c:idx val="1"/>
          <c:order val="1"/>
          <c:tx>
            <c:strRef>
              <c:f>stats!$M$7:$M$8</c:f>
              <c:strCache>
                <c:ptCount val="2"/>
                <c:pt idx="0">
                  <c:v>2018</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cat>
            <c:strRef>
              <c:f>stats!$K$9:$K$18</c:f>
              <c:strCache>
                <c:ptCount val="10"/>
                <c:pt idx="0">
                  <c:v>Structure Fires</c:v>
                </c:pt>
                <c:pt idx="1">
                  <c:v>Vehicle Fires</c:v>
                </c:pt>
                <c:pt idx="2">
                  <c:v>No Loss Outdoor Fires</c:v>
                </c:pt>
                <c:pt idx="3">
                  <c:v>Complaint Open Air Burn </c:v>
                </c:pt>
                <c:pt idx="4">
                  <c:v>Motor Vehicle Accidents</c:v>
                </c:pt>
                <c:pt idx="5">
                  <c:v>False Fire Calls</c:v>
                </c:pt>
                <c:pt idx="6">
                  <c:v>CO Calls</c:v>
                </c:pt>
                <c:pt idx="7">
                  <c:v>Medical Calls</c:v>
                </c:pt>
                <c:pt idx="8">
                  <c:v>Hydro lines/public hazards</c:v>
                </c:pt>
                <c:pt idx="9">
                  <c:v>Other</c:v>
                </c:pt>
              </c:strCache>
            </c:strRef>
          </c:cat>
          <c:val>
            <c:numRef>
              <c:f>stats!$M$9:$M$18</c:f>
              <c:numCache>
                <c:formatCode>General</c:formatCode>
                <c:ptCount val="10"/>
                <c:pt idx="0">
                  <c:v>47</c:v>
                </c:pt>
                <c:pt idx="1">
                  <c:v>58</c:v>
                </c:pt>
                <c:pt idx="2">
                  <c:v>39</c:v>
                </c:pt>
                <c:pt idx="3">
                  <c:v>59</c:v>
                </c:pt>
                <c:pt idx="4">
                  <c:v>206</c:v>
                </c:pt>
                <c:pt idx="5">
                  <c:v>182</c:v>
                </c:pt>
                <c:pt idx="6">
                  <c:v>64</c:v>
                </c:pt>
                <c:pt idx="7">
                  <c:v>151</c:v>
                </c:pt>
                <c:pt idx="8">
                  <c:v>0</c:v>
                </c:pt>
                <c:pt idx="9">
                  <c:v>189</c:v>
                </c:pt>
              </c:numCache>
            </c:numRef>
          </c:val>
          <c:extLst>
            <c:ext xmlns:c16="http://schemas.microsoft.com/office/drawing/2014/chart" uri="{C3380CC4-5D6E-409C-BE32-E72D297353CC}">
              <c16:uniqueId val="{00000001-132E-4FA0-BF3A-BE31A1F0017A}"/>
            </c:ext>
          </c:extLst>
        </c:ser>
        <c:ser>
          <c:idx val="2"/>
          <c:order val="2"/>
          <c:tx>
            <c:strRef>
              <c:f>stats!$N$7:$N$8</c:f>
              <c:strCache>
                <c:ptCount val="2"/>
                <c:pt idx="0">
                  <c:v>2019</c:v>
                </c:pt>
              </c:strCache>
            </c:strRef>
          </c:tx>
          <c:spPr>
            <a:noFill/>
            <a:ln w="9525" cap="flat" cmpd="sng" algn="ctr">
              <a:solidFill>
                <a:schemeClr val="accent3"/>
              </a:solidFill>
              <a:miter lim="800000"/>
            </a:ln>
            <a:effectLst>
              <a:glow rad="63500">
                <a:schemeClr val="accent3">
                  <a:satMod val="175000"/>
                  <a:alpha val="25000"/>
                </a:schemeClr>
              </a:glow>
            </a:effectLst>
          </c:spPr>
          <c:invertIfNegative val="0"/>
          <c:cat>
            <c:strRef>
              <c:f>stats!$K$9:$K$18</c:f>
              <c:strCache>
                <c:ptCount val="10"/>
                <c:pt idx="0">
                  <c:v>Structure Fires</c:v>
                </c:pt>
                <c:pt idx="1">
                  <c:v>Vehicle Fires</c:v>
                </c:pt>
                <c:pt idx="2">
                  <c:v>No Loss Outdoor Fires</c:v>
                </c:pt>
                <c:pt idx="3">
                  <c:v>Complaint Open Air Burn </c:v>
                </c:pt>
                <c:pt idx="4">
                  <c:v>Motor Vehicle Accidents</c:v>
                </c:pt>
                <c:pt idx="5">
                  <c:v>False Fire Calls</c:v>
                </c:pt>
                <c:pt idx="6">
                  <c:v>CO Calls</c:v>
                </c:pt>
                <c:pt idx="7">
                  <c:v>Medical Calls</c:v>
                </c:pt>
                <c:pt idx="8">
                  <c:v>Hydro lines/public hazards</c:v>
                </c:pt>
                <c:pt idx="9">
                  <c:v>Other</c:v>
                </c:pt>
              </c:strCache>
            </c:strRef>
          </c:cat>
          <c:val>
            <c:numRef>
              <c:f>stats!$N$9:$N$18</c:f>
              <c:numCache>
                <c:formatCode>General</c:formatCode>
                <c:ptCount val="10"/>
                <c:pt idx="0">
                  <c:v>36</c:v>
                </c:pt>
                <c:pt idx="1">
                  <c:v>55</c:v>
                </c:pt>
                <c:pt idx="2">
                  <c:v>17</c:v>
                </c:pt>
                <c:pt idx="3">
                  <c:v>71</c:v>
                </c:pt>
                <c:pt idx="4">
                  <c:v>208</c:v>
                </c:pt>
                <c:pt idx="5">
                  <c:v>177</c:v>
                </c:pt>
                <c:pt idx="6">
                  <c:v>51</c:v>
                </c:pt>
                <c:pt idx="7">
                  <c:v>158</c:v>
                </c:pt>
                <c:pt idx="8">
                  <c:v>58</c:v>
                </c:pt>
                <c:pt idx="9">
                  <c:v>185</c:v>
                </c:pt>
              </c:numCache>
            </c:numRef>
          </c:val>
          <c:extLst>
            <c:ext xmlns:c16="http://schemas.microsoft.com/office/drawing/2014/chart" uri="{C3380CC4-5D6E-409C-BE32-E72D297353CC}">
              <c16:uniqueId val="{00000002-132E-4FA0-BF3A-BE31A1F0017A}"/>
            </c:ext>
          </c:extLst>
        </c:ser>
        <c:ser>
          <c:idx val="3"/>
          <c:order val="3"/>
          <c:tx>
            <c:strRef>
              <c:f>stats!$O$7:$O$8</c:f>
              <c:strCache>
                <c:ptCount val="2"/>
                <c:pt idx="0">
                  <c:v>2020</c:v>
                </c:pt>
              </c:strCache>
            </c:strRef>
          </c:tx>
          <c:spPr>
            <a:noFill/>
            <a:ln w="9525" cap="flat" cmpd="sng" algn="ctr">
              <a:solidFill>
                <a:schemeClr val="accent4"/>
              </a:solidFill>
              <a:miter lim="800000"/>
            </a:ln>
            <a:effectLst>
              <a:glow rad="63500">
                <a:schemeClr val="accent4">
                  <a:satMod val="175000"/>
                  <a:alpha val="25000"/>
                </a:schemeClr>
              </a:glow>
            </a:effectLst>
          </c:spPr>
          <c:invertIfNegative val="0"/>
          <c:cat>
            <c:strRef>
              <c:f>stats!$K$9:$K$18</c:f>
              <c:strCache>
                <c:ptCount val="10"/>
                <c:pt idx="0">
                  <c:v>Structure Fires</c:v>
                </c:pt>
                <c:pt idx="1">
                  <c:v>Vehicle Fires</c:v>
                </c:pt>
                <c:pt idx="2">
                  <c:v>No Loss Outdoor Fires</c:v>
                </c:pt>
                <c:pt idx="3">
                  <c:v>Complaint Open Air Burn </c:v>
                </c:pt>
                <c:pt idx="4">
                  <c:v>Motor Vehicle Accidents</c:v>
                </c:pt>
                <c:pt idx="5">
                  <c:v>False Fire Calls</c:v>
                </c:pt>
                <c:pt idx="6">
                  <c:v>CO Calls</c:v>
                </c:pt>
                <c:pt idx="7">
                  <c:v>Medical Calls</c:v>
                </c:pt>
                <c:pt idx="8">
                  <c:v>Hydro lines/public hazards</c:v>
                </c:pt>
                <c:pt idx="9">
                  <c:v>Other</c:v>
                </c:pt>
              </c:strCache>
            </c:strRef>
          </c:cat>
          <c:val>
            <c:numRef>
              <c:f>stats!$O$9:$O$18</c:f>
              <c:numCache>
                <c:formatCode>General</c:formatCode>
                <c:ptCount val="10"/>
                <c:pt idx="0">
                  <c:v>30</c:v>
                </c:pt>
                <c:pt idx="1">
                  <c:v>51</c:v>
                </c:pt>
                <c:pt idx="2">
                  <c:v>59</c:v>
                </c:pt>
                <c:pt idx="3">
                  <c:v>82</c:v>
                </c:pt>
                <c:pt idx="4">
                  <c:v>216</c:v>
                </c:pt>
                <c:pt idx="5">
                  <c:v>134</c:v>
                </c:pt>
                <c:pt idx="6">
                  <c:v>64</c:v>
                </c:pt>
                <c:pt idx="7">
                  <c:v>158</c:v>
                </c:pt>
                <c:pt idx="8">
                  <c:v>38</c:v>
                </c:pt>
                <c:pt idx="9">
                  <c:v>194</c:v>
                </c:pt>
              </c:numCache>
            </c:numRef>
          </c:val>
          <c:extLst>
            <c:ext xmlns:c16="http://schemas.microsoft.com/office/drawing/2014/chart" uri="{C3380CC4-5D6E-409C-BE32-E72D297353CC}">
              <c16:uniqueId val="{00000003-132E-4FA0-BF3A-BE31A1F0017A}"/>
            </c:ext>
          </c:extLst>
        </c:ser>
        <c:ser>
          <c:idx val="4"/>
          <c:order val="4"/>
          <c:tx>
            <c:strRef>
              <c:f>stats!$P$7:$P$8</c:f>
              <c:strCache>
                <c:ptCount val="2"/>
                <c:pt idx="0">
                  <c:v>2021</c:v>
                </c:pt>
              </c:strCache>
            </c:strRef>
          </c:tx>
          <c:spPr>
            <a:noFill/>
            <a:ln w="9525" cap="flat" cmpd="sng" algn="ctr">
              <a:solidFill>
                <a:schemeClr val="accent5"/>
              </a:solidFill>
              <a:miter lim="800000"/>
            </a:ln>
            <a:effectLst>
              <a:glow rad="63500">
                <a:schemeClr val="accent5">
                  <a:satMod val="175000"/>
                  <a:alpha val="25000"/>
                </a:schemeClr>
              </a:glow>
            </a:effectLst>
          </c:spPr>
          <c:invertIfNegative val="0"/>
          <c:cat>
            <c:strRef>
              <c:f>stats!$K$9:$K$18</c:f>
              <c:strCache>
                <c:ptCount val="10"/>
                <c:pt idx="0">
                  <c:v>Structure Fires</c:v>
                </c:pt>
                <c:pt idx="1">
                  <c:v>Vehicle Fires</c:v>
                </c:pt>
                <c:pt idx="2">
                  <c:v>No Loss Outdoor Fires</c:v>
                </c:pt>
                <c:pt idx="3">
                  <c:v>Complaint Open Air Burn </c:v>
                </c:pt>
                <c:pt idx="4">
                  <c:v>Motor Vehicle Accidents</c:v>
                </c:pt>
                <c:pt idx="5">
                  <c:v>False Fire Calls</c:v>
                </c:pt>
                <c:pt idx="6">
                  <c:v>CO Calls</c:v>
                </c:pt>
                <c:pt idx="7">
                  <c:v>Medical Calls</c:v>
                </c:pt>
                <c:pt idx="8">
                  <c:v>Hydro lines/public hazards</c:v>
                </c:pt>
                <c:pt idx="9">
                  <c:v>Other</c:v>
                </c:pt>
              </c:strCache>
            </c:strRef>
          </c:cat>
          <c:val>
            <c:numRef>
              <c:f>stats!$P$9:$P$18</c:f>
              <c:numCache>
                <c:formatCode>General</c:formatCode>
                <c:ptCount val="10"/>
                <c:pt idx="0">
                  <c:v>32</c:v>
                </c:pt>
                <c:pt idx="1">
                  <c:v>46</c:v>
                </c:pt>
                <c:pt idx="2">
                  <c:v>30</c:v>
                </c:pt>
                <c:pt idx="3">
                  <c:v>80</c:v>
                </c:pt>
                <c:pt idx="4">
                  <c:v>188</c:v>
                </c:pt>
                <c:pt idx="5">
                  <c:v>151</c:v>
                </c:pt>
                <c:pt idx="6">
                  <c:v>52</c:v>
                </c:pt>
                <c:pt idx="7">
                  <c:v>224</c:v>
                </c:pt>
                <c:pt idx="8">
                  <c:v>49</c:v>
                </c:pt>
                <c:pt idx="9">
                  <c:v>182</c:v>
                </c:pt>
              </c:numCache>
            </c:numRef>
          </c:val>
          <c:extLst>
            <c:ext xmlns:c16="http://schemas.microsoft.com/office/drawing/2014/chart" uri="{C3380CC4-5D6E-409C-BE32-E72D297353CC}">
              <c16:uniqueId val="{00000004-132E-4FA0-BF3A-BE31A1F0017A}"/>
            </c:ext>
          </c:extLst>
        </c:ser>
        <c:dLbls>
          <c:showLegendKey val="0"/>
          <c:showVal val="0"/>
          <c:showCatName val="0"/>
          <c:showSerName val="0"/>
          <c:showPercent val="0"/>
          <c:showBubbleSize val="0"/>
        </c:dLbls>
        <c:gapWidth val="315"/>
        <c:overlap val="-40"/>
        <c:axId val="506125792"/>
        <c:axId val="506125400"/>
      </c:barChart>
      <c:catAx>
        <c:axId val="50612579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solidFill>
                      <a:srgbClr val="FFFF00"/>
                    </a:solidFill>
                  </a:rPr>
                  <a:t>Type</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06125400"/>
        <c:crosses val="autoZero"/>
        <c:auto val="1"/>
        <c:lblAlgn val="ctr"/>
        <c:lblOffset val="100"/>
        <c:noMultiLvlLbl val="0"/>
      </c:catAx>
      <c:valAx>
        <c:axId val="50612540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r>
                  <a:rPr lang="en-US" dirty="0">
                    <a:solidFill>
                      <a:srgbClr val="FFFF00"/>
                    </a:solidFill>
                  </a:rPr>
                  <a:t>Number Of Call’s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061257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FB417-98A1-434B-BD8F-620926CE73C5}" type="datetimeFigureOut">
              <a:rPr lang="en-US" smtClean="0"/>
              <a:t>9/23/2022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5C253-8FD9-4931-8A1C-F2DBE4C0A6EC}" type="slidenum">
              <a:rPr lang="en-US" smtClean="0"/>
              <a:t>‹#›</a:t>
            </a:fld>
            <a:endParaRPr lang="en-US" dirty="0"/>
          </a:p>
        </p:txBody>
      </p:sp>
    </p:spTree>
    <p:extLst>
      <p:ext uri="{BB962C8B-B14F-4D97-AF65-F5344CB8AC3E}">
        <p14:creationId xmlns:p14="http://schemas.microsoft.com/office/powerpoint/2010/main" val="1050643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aldimandcounty.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dirty="0"/>
              <a:t>Manager of Emergency Services / Fire Chief </a:t>
            </a:r>
            <a:r>
              <a:rPr lang="en-CA" sz="1200" b="1" dirty="0"/>
              <a:t>Jason Gallagher </a:t>
            </a:r>
          </a:p>
          <a:p>
            <a:pPr marL="0" indent="0">
              <a:buNone/>
            </a:pPr>
            <a:endParaRPr lang="en-CA" sz="1200" dirty="0"/>
          </a:p>
          <a:p>
            <a:r>
              <a:rPr lang="en-CA" sz="1200" dirty="0"/>
              <a:t>Deputy Fire Chief </a:t>
            </a:r>
            <a:r>
              <a:rPr lang="en-CA" sz="1200" b="1" dirty="0"/>
              <a:t>Rodger Hill</a:t>
            </a:r>
          </a:p>
          <a:p>
            <a:pPr marL="0" indent="0">
              <a:buNone/>
            </a:pPr>
            <a:endParaRPr lang="en-CA" sz="1200" dirty="0"/>
          </a:p>
          <a:p>
            <a:r>
              <a:rPr lang="en-CA" sz="1200" dirty="0"/>
              <a:t>Training and Health &amp; Safety Coordinator </a:t>
            </a:r>
            <a:r>
              <a:rPr lang="en-CA" sz="1200" b="1" dirty="0"/>
              <a:t>Bryan Edge</a:t>
            </a:r>
          </a:p>
          <a:p>
            <a:pPr marL="0" indent="0">
              <a:buNone/>
            </a:pPr>
            <a:endParaRPr lang="en-CA" sz="1200" dirty="0"/>
          </a:p>
          <a:p>
            <a:r>
              <a:rPr lang="en-CA" sz="1200" dirty="0"/>
              <a:t>Fire Prevention Officer </a:t>
            </a:r>
            <a:r>
              <a:rPr lang="en-CA" sz="1200" b="1" dirty="0"/>
              <a:t>Al Gee</a:t>
            </a:r>
          </a:p>
          <a:p>
            <a:endParaRPr lang="en-CA" sz="1200" dirty="0"/>
          </a:p>
          <a:p>
            <a:r>
              <a:rPr lang="en-CA" sz="1200" dirty="0"/>
              <a:t>Fire prevention officer </a:t>
            </a:r>
            <a:r>
              <a:rPr lang="en-CA" sz="1200" b="1" dirty="0"/>
              <a:t>Richard Geerdink</a:t>
            </a:r>
          </a:p>
          <a:p>
            <a:pPr marL="0" indent="0">
              <a:buNone/>
            </a:pPr>
            <a:endParaRPr lang="en-CA" sz="1200" dirty="0"/>
          </a:p>
          <a:p>
            <a:r>
              <a:rPr lang="en-CA" sz="1200" dirty="0"/>
              <a:t>Administrative Assistant </a:t>
            </a:r>
            <a:r>
              <a:rPr lang="en-CA" sz="1200" b="1" dirty="0"/>
              <a:t>Barb Lomnicki</a:t>
            </a:r>
          </a:p>
          <a:p>
            <a:pPr marL="0" indent="0">
              <a:buNone/>
            </a:pPr>
            <a:endParaRPr lang="en-CA" sz="1200" dirty="0"/>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2</a:t>
            </a:fld>
            <a:endParaRPr lang="en-US" dirty="0"/>
          </a:p>
        </p:txBody>
      </p:sp>
    </p:spTree>
    <p:extLst>
      <p:ext uri="{BB962C8B-B14F-4D97-AF65-F5344CB8AC3E}">
        <p14:creationId xmlns:p14="http://schemas.microsoft.com/office/powerpoint/2010/main" val="404124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Makes up </a:t>
            </a:r>
            <a:r>
              <a:rPr lang="en-CA" b="1" dirty="0"/>
              <a:t>The Haldimand County Fire Department?</a:t>
            </a:r>
          </a:p>
          <a:p>
            <a:endParaRPr lang="en-CA" dirty="0"/>
          </a:p>
          <a:p>
            <a:pPr marL="342900" indent="-342900">
              <a:buFont typeface="Arial" panose="020B0604020202020204" pitchFamily="34" charset="0"/>
              <a:buChar char="•"/>
            </a:pPr>
            <a:r>
              <a:rPr lang="en-CA" sz="2400" dirty="0"/>
              <a:t>Part of the Emergency Services Division</a:t>
            </a:r>
          </a:p>
          <a:p>
            <a:pPr lvl="1">
              <a:buFont typeface="Wingdings" pitchFamily="2" charset="2"/>
              <a:buChar char="v"/>
            </a:pPr>
            <a:r>
              <a:rPr lang="en-CA" sz="2000" dirty="0"/>
              <a:t>Also includes Haldimand County Paramedic Services &amp; the Haldimand County Emergency Management Program</a:t>
            </a:r>
          </a:p>
          <a:p>
            <a:pPr marL="342900" indent="-342900">
              <a:buFont typeface="Arial" panose="020B0604020202020204" pitchFamily="34" charset="0"/>
              <a:buChar char="•"/>
            </a:pPr>
            <a:r>
              <a:rPr lang="en-CA" sz="2400" dirty="0"/>
              <a:t>11 Fire Stations</a:t>
            </a:r>
          </a:p>
          <a:p>
            <a:pPr marL="342900" indent="-342900">
              <a:buFont typeface="Arial" panose="020B0604020202020204" pitchFamily="34" charset="0"/>
              <a:buChar char="•"/>
            </a:pPr>
            <a:r>
              <a:rPr lang="en-CA" sz="2400" dirty="0"/>
              <a:t>37 Fire Trucks, 5 staff vehicles &amp; 4 boats</a:t>
            </a:r>
          </a:p>
          <a:p>
            <a:pPr marL="342900" indent="-342900">
              <a:buFont typeface="Arial" panose="020B0604020202020204" pitchFamily="34" charset="0"/>
              <a:buChar char="•"/>
            </a:pPr>
            <a:r>
              <a:rPr lang="en-CA" sz="2400" dirty="0"/>
              <a:t>274 Firefighters</a:t>
            </a:r>
          </a:p>
          <a:p>
            <a:endParaRPr lang="en-CA" sz="2400" b="1" dirty="0"/>
          </a:p>
          <a:p>
            <a:r>
              <a:rPr lang="en-CA" sz="2400" b="1" dirty="0"/>
              <a:t>Can anyone guess how many calls HCFD responds to every year?</a:t>
            </a:r>
          </a:p>
          <a:p>
            <a:pPr marL="342900" indent="-342900">
              <a:buFont typeface="Arial" panose="020B0604020202020204" pitchFamily="34" charset="0"/>
              <a:buChar char="•"/>
            </a:pPr>
            <a:r>
              <a:rPr lang="en-CA" sz="2400" dirty="0"/>
              <a:t>Approximately 1000 calls per year</a:t>
            </a:r>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3</a:t>
            </a:fld>
            <a:endParaRPr lang="en-US" dirty="0"/>
          </a:p>
        </p:txBody>
      </p:sp>
    </p:spTree>
    <p:extLst>
      <p:ext uri="{BB962C8B-B14F-4D97-AF65-F5344CB8AC3E}">
        <p14:creationId xmlns:p14="http://schemas.microsoft.com/office/powerpoint/2010/main" val="88228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types of calls that HCFD respond to each year?</a:t>
            </a:r>
          </a:p>
          <a:p>
            <a:endParaRPr lang="en-US" dirty="0"/>
          </a:p>
          <a:p>
            <a:pPr marL="342900" lvl="0" indent="-342900">
              <a:buFont typeface="Arial" panose="020B0604020202020204" pitchFamily="34" charset="0"/>
              <a:buChar char="•"/>
            </a:pPr>
            <a:r>
              <a:rPr lang="en-CA" sz="2000" dirty="0"/>
              <a:t>Structure fires</a:t>
            </a:r>
          </a:p>
          <a:p>
            <a:pPr marL="342900" lvl="0" indent="-342900">
              <a:buFont typeface="Arial" panose="020B0604020202020204" pitchFamily="34" charset="0"/>
              <a:buChar char="•"/>
            </a:pPr>
            <a:r>
              <a:rPr lang="en-CA" sz="2000" dirty="0"/>
              <a:t>Vehicle fires</a:t>
            </a:r>
          </a:p>
          <a:p>
            <a:pPr marL="342900" lvl="0" indent="-342900">
              <a:buFont typeface="Arial" panose="020B0604020202020204" pitchFamily="34" charset="0"/>
              <a:buChar char="•"/>
            </a:pPr>
            <a:r>
              <a:rPr lang="en-CA" sz="2000" dirty="0"/>
              <a:t>Grass/brush fires</a:t>
            </a:r>
          </a:p>
          <a:p>
            <a:pPr marL="342900" lvl="0" indent="-342900">
              <a:buFont typeface="Arial" panose="020B0604020202020204" pitchFamily="34" charset="0"/>
              <a:buChar char="•"/>
            </a:pPr>
            <a:r>
              <a:rPr lang="en-CA" sz="2000" dirty="0"/>
              <a:t>Motor vehicle accidents</a:t>
            </a:r>
          </a:p>
          <a:p>
            <a:pPr marL="342900" lvl="0" indent="-342900">
              <a:buFont typeface="Arial" panose="020B0604020202020204" pitchFamily="34" charset="0"/>
              <a:buChar char="•"/>
            </a:pPr>
            <a:r>
              <a:rPr lang="en-CA" sz="2000" dirty="0"/>
              <a:t>Emergency medical assistance calls</a:t>
            </a:r>
          </a:p>
          <a:p>
            <a:pPr marL="342900" lvl="0" indent="-342900">
              <a:buFont typeface="Arial" panose="020B0604020202020204" pitchFamily="34" charset="0"/>
              <a:buChar char="•"/>
            </a:pPr>
            <a:r>
              <a:rPr lang="en-CA" sz="2000" dirty="0"/>
              <a:t>Water/ice rescues</a:t>
            </a:r>
          </a:p>
          <a:p>
            <a:pPr marL="342900" lvl="0" indent="-342900">
              <a:buFont typeface="Arial" panose="020B0604020202020204" pitchFamily="34" charset="0"/>
              <a:buChar char="•"/>
            </a:pPr>
            <a:r>
              <a:rPr lang="en-CA" sz="2000" dirty="0"/>
              <a:t>Public assistance calls</a:t>
            </a:r>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4</a:t>
            </a:fld>
            <a:endParaRPr lang="en-US" dirty="0"/>
          </a:p>
        </p:txBody>
      </p:sp>
    </p:spTree>
    <p:extLst>
      <p:ext uri="{BB962C8B-B14F-4D97-AF65-F5344CB8AC3E}">
        <p14:creationId xmlns:p14="http://schemas.microsoft.com/office/powerpoint/2010/main" val="383892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Department Composition: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1 career Chief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1 career Deputy Chief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2 career Fire Prevention Officers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1 career Training and Health &amp; Safety Coordinator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220 volunteer Firefighters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48 volunteer Captains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11 volunteer District Chiefs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CA" sz="1200" dirty="0"/>
              <a:t>Our Fire Department relies on volunteer firefighters &amp; officers to effectively manage emergency incidents &amp; to successfully manage all other aspects of the department.</a:t>
            </a:r>
          </a:p>
          <a:p>
            <a:endParaRPr lang="en-US" dirty="0"/>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7</a:t>
            </a:fld>
            <a:endParaRPr lang="en-US" dirty="0"/>
          </a:p>
        </p:txBody>
      </p:sp>
    </p:spTree>
    <p:extLst>
      <p:ext uri="{BB962C8B-B14F-4D97-AF65-F5344CB8AC3E}">
        <p14:creationId xmlns:p14="http://schemas.microsoft.com/office/powerpoint/2010/main" val="103128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the JR Fire Fighter Program?</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Haldimand County Fire Department Junior Firefighter Program allows students the ability to gain volunteer hours required for graduation by volunteering at fire stations within their community, by observing and participating in station duties as well as firefighter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Station in Haldimand County will determine how many students they can safely  manage with no more then 3 per station.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Student will be trained in firefighting skills, however no live fire participation will be allowed.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will be assigned to a mentor who will be responsible for the student while at the station and responsible for all documentation required to track the students hours.  In the absence of the mentor a senior firefighter must be assigned to the student by the mentor or the student cannot participate in the training night.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student will receive training in First Aid/CPR at the Health Care Provider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student will be provided with firefighter PPE to use during the duration of their assignment, and all PPE must be returned following completion of the program or early dismissal.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Student will be given 1 blue T-Shirt, identifying them as a junior firefighter and can only be worn while at the fire station.  Student will be allowed to keep the T-Shirt following their assignment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8</a:t>
            </a:fld>
            <a:endParaRPr lang="en-US" dirty="0"/>
          </a:p>
        </p:txBody>
      </p:sp>
    </p:spTree>
    <p:extLst>
      <p:ext uri="{BB962C8B-B14F-4D97-AF65-F5344CB8AC3E}">
        <p14:creationId xmlns:p14="http://schemas.microsoft.com/office/powerpoint/2010/main" val="150253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the Expectations?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Student must provide their own safety footwear. CSA Approved steel toed boots, black in color.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Students must act respectful and professional at all times when representing the Haldimand County Fire Department (can be dismissed at any time- discretion of the Fire Chief)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are some good attributes that JR Fire fighters need to be successful?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Good attitude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Good Work ethic</a:t>
            </a:r>
          </a:p>
          <a:p>
            <a:pPr marL="171450" indent="-171450">
              <a:buFont typeface="Arial" panose="020B0604020202020204" pitchFamily="34" charset="0"/>
              <a:buChar char="•"/>
            </a:pPr>
            <a:r>
              <a:rPr lang="en-US" b="0" dirty="0">
                <a:effectLst/>
              </a:rPr>
              <a:t>Willingness to learn and adapt</a:t>
            </a:r>
          </a:p>
          <a:p>
            <a:pPr marL="171450" indent="-171450">
              <a:buFont typeface="Arial" panose="020B0604020202020204" pitchFamily="34" charset="0"/>
              <a:buChar char="•"/>
            </a:pPr>
            <a:r>
              <a:rPr lang="en-US" b="0" dirty="0">
                <a:effectLst/>
              </a:rPr>
              <a:t>Patience</a:t>
            </a:r>
          </a:p>
          <a:p>
            <a:pPr marL="171450" indent="-171450">
              <a:buFont typeface="Arial" panose="020B0604020202020204" pitchFamily="34" charset="0"/>
              <a:buChar char="•"/>
            </a:pPr>
            <a:r>
              <a:rPr lang="en-US" b="0" dirty="0">
                <a:effectLst/>
              </a:rPr>
              <a:t>Physical fitness</a:t>
            </a:r>
          </a:p>
          <a:p>
            <a:pPr marL="171450" indent="-171450">
              <a:buFont typeface="Arial" panose="020B0604020202020204" pitchFamily="34" charset="0"/>
              <a:buChar char="•"/>
            </a:pPr>
            <a:r>
              <a:rPr lang="en-US" b="0" dirty="0">
                <a:effectLst/>
              </a:rPr>
              <a:t>Empathy</a:t>
            </a:r>
          </a:p>
          <a:p>
            <a:pPr marL="171450" indent="-171450">
              <a:buFont typeface="Arial" panose="020B0604020202020204" pitchFamily="34" charset="0"/>
              <a:buChar char="•"/>
            </a:pPr>
            <a:r>
              <a:rPr lang="en-US" b="0" dirty="0">
                <a:effectLst/>
              </a:rPr>
              <a:t>Reliability and trustworthiness</a:t>
            </a:r>
          </a:p>
          <a:p>
            <a:br>
              <a:rPr lang="en-US" dirty="0">
                <a:effectLst/>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9</a:t>
            </a:fld>
            <a:endParaRPr lang="en-US" dirty="0"/>
          </a:p>
        </p:txBody>
      </p:sp>
    </p:spTree>
    <p:extLst>
      <p:ext uri="{BB962C8B-B14F-4D97-AF65-F5344CB8AC3E}">
        <p14:creationId xmlns:p14="http://schemas.microsoft.com/office/powerpoint/2010/main" val="259838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Who will look after the JR Fire Fighters?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 will have a mentor that is willing to take on the responsibility for the student.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mentor will be directly responsible for the safety and records management regarding the student while he/she is volunteering his/her hours with the fire department. </a:t>
            </a:r>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10</a:t>
            </a:fld>
            <a:endParaRPr lang="en-US" dirty="0"/>
          </a:p>
        </p:txBody>
      </p:sp>
    </p:spTree>
    <p:extLst>
      <p:ext uri="{BB962C8B-B14F-4D97-AF65-F5344CB8AC3E}">
        <p14:creationId xmlns:p14="http://schemas.microsoft.com/office/powerpoint/2010/main" val="109615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will the JR Fire Fighters be doing?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effectLst/>
                <a:latin typeface="Calibri" panose="020F0502020204030204" pitchFamily="34" charset="0"/>
                <a:ea typeface="Calibri" panose="020F0502020204030204" pitchFamily="34" charset="0"/>
                <a:cs typeface="Times New Roman" panose="02020603050405020304" pitchFamily="18" charset="0"/>
              </a:rPr>
              <a:t>Participate in fire department activities</a:t>
            </a:r>
            <a:endParaRPr lang="en-CA" sz="2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Participate in weekly Training sessions (no live fire)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800" dirty="0"/>
              <a:t>Participate in weekly equipment/station inspections,  maintenance, meetings</a:t>
            </a:r>
          </a:p>
          <a:p>
            <a:pPr marL="285750" indent="-285750">
              <a:buFont typeface="Arial" panose="020B0604020202020204" pitchFamily="34" charset="0"/>
              <a:buChar char="•"/>
            </a:pPr>
            <a:r>
              <a:rPr lang="en-CA" sz="1800" dirty="0"/>
              <a:t>Each station meets once a week. The evenings each station meets are listed below. </a:t>
            </a:r>
          </a:p>
          <a:p>
            <a:pPr marL="285750" indent="-285750">
              <a:buFont typeface="Arial" panose="020B0604020202020204" pitchFamily="34" charset="0"/>
              <a:buChar char="•"/>
            </a:pPr>
            <a:r>
              <a:rPr lang="en-CA" sz="1600" dirty="0">
                <a:solidFill>
                  <a:schemeClr val="tx2">
                    <a:lumMod val="75000"/>
                  </a:schemeClr>
                </a:solidFill>
              </a:rPr>
              <a:t>Mondays : Caledonia, Hagersville, Jarvis, Cayuga, Canfield, Canboro, Dunnville, South Haldimand, Fisherville,  Selkirk. </a:t>
            </a:r>
          </a:p>
          <a:p>
            <a:pPr marL="285750" indent="-285750">
              <a:buFont typeface="Arial" panose="020B0604020202020204" pitchFamily="34" charset="0"/>
              <a:buChar char="•"/>
            </a:pPr>
            <a:r>
              <a:rPr lang="en-CA" sz="1600" dirty="0">
                <a:solidFill>
                  <a:schemeClr val="tx2">
                    <a:lumMod val="75000"/>
                  </a:schemeClr>
                </a:solidFill>
              </a:rPr>
              <a:t>Wednesdays: Lowbanks </a:t>
            </a:r>
          </a:p>
          <a:p>
            <a:pPr marL="285750" indent="-285750">
              <a:buFont typeface="Arial" panose="020B0604020202020204" pitchFamily="34" charset="0"/>
              <a:buChar char="•"/>
            </a:pPr>
            <a:r>
              <a:rPr lang="en-CA" sz="1800" dirty="0"/>
              <a:t>Participate in weekly sessions are used for training, equipment/station inspections,  maintenance, meetings and other activities</a:t>
            </a:r>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11</a:t>
            </a:fld>
            <a:endParaRPr lang="en-US" dirty="0"/>
          </a:p>
        </p:txBody>
      </p:sp>
    </p:spTree>
    <p:extLst>
      <p:ext uri="{BB962C8B-B14F-4D97-AF65-F5344CB8AC3E}">
        <p14:creationId xmlns:p14="http://schemas.microsoft.com/office/powerpoint/2010/main" val="93321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For more information check the website at </a:t>
            </a:r>
            <a:r>
              <a:rPr lang="en-CA" sz="1200" dirty="0">
                <a:hlinkClick r:id="rId3"/>
              </a:rPr>
              <a:t>www.haldimandcounty.ca</a:t>
            </a:r>
            <a:r>
              <a:rPr lang="en-CA" sz="1200" dirty="0"/>
              <a:t> click on the emergency services section or follow us on Twitter &amp; INSTAGRAM @haldemerg </a:t>
            </a:r>
          </a:p>
          <a:p>
            <a:r>
              <a:rPr lang="en-CA" sz="1200" dirty="0"/>
              <a:t>For questions regarding the process please contact Barb lomnicki at 905-318-5932 Ext. 6224</a:t>
            </a:r>
            <a:endParaRPr lang="en-US" sz="1200" dirty="0"/>
          </a:p>
          <a:p>
            <a:endParaRPr lang="en-US" dirty="0"/>
          </a:p>
        </p:txBody>
      </p:sp>
      <p:sp>
        <p:nvSpPr>
          <p:cNvPr id="4" name="Slide Number Placeholder 3"/>
          <p:cNvSpPr>
            <a:spLocks noGrp="1"/>
          </p:cNvSpPr>
          <p:nvPr>
            <p:ph type="sldNum" sz="quarter" idx="5"/>
          </p:nvPr>
        </p:nvSpPr>
        <p:spPr/>
        <p:txBody>
          <a:bodyPr/>
          <a:lstStyle/>
          <a:p>
            <a:fld id="{9005C253-8FD9-4931-8A1C-F2DBE4C0A6EC}" type="slidenum">
              <a:rPr lang="en-US" smtClean="0"/>
              <a:t>12</a:t>
            </a:fld>
            <a:endParaRPr lang="en-US" dirty="0"/>
          </a:p>
        </p:txBody>
      </p:sp>
    </p:spTree>
    <p:extLst>
      <p:ext uri="{BB962C8B-B14F-4D97-AF65-F5344CB8AC3E}">
        <p14:creationId xmlns:p14="http://schemas.microsoft.com/office/powerpoint/2010/main" val="115747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C54C-6E30-4F7A-A9C5-918DDF5DE7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62FAB-6F88-458B-912F-2663EB9C90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712F6E-FCCD-4E2E-ABD6-4EB1CE1C561B}"/>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5" name="Footer Placeholder 4">
            <a:extLst>
              <a:ext uri="{FF2B5EF4-FFF2-40B4-BE49-F238E27FC236}">
                <a16:creationId xmlns:a16="http://schemas.microsoft.com/office/drawing/2014/main" id="{6DA35CB0-BC96-4FA5-A849-7235D73FFD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21E9AE-D33F-4439-885A-900C638C4DC0}"/>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62149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E3D0-83B7-4F20-9801-0D9472ABD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F089D9-0D16-4696-AB31-3C4B37D607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7D16-9A05-4986-ABD5-F4684CE3CF38}"/>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5" name="Footer Placeholder 4">
            <a:extLst>
              <a:ext uri="{FF2B5EF4-FFF2-40B4-BE49-F238E27FC236}">
                <a16:creationId xmlns:a16="http://schemas.microsoft.com/office/drawing/2014/main" id="{2AE038F3-BE6C-4CF3-8E52-42ED4ACFBA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913DCE-B92A-4FF9-B4DF-E77D7A422EE3}"/>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25949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646F7-49DF-429F-8FD4-4AD1F6B784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5025D3-2E63-4AF0-9728-661757AD5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ABBEF-7367-435D-9BC1-2DD6400EF7CB}"/>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5" name="Footer Placeholder 4">
            <a:extLst>
              <a:ext uri="{FF2B5EF4-FFF2-40B4-BE49-F238E27FC236}">
                <a16:creationId xmlns:a16="http://schemas.microsoft.com/office/drawing/2014/main" id="{A87097C5-D28A-4D53-AE70-F3F45EB236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EEC3C2-314E-4F8D-8290-082E8B3DC846}"/>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41925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8389-21FE-4139-9006-6B12CC2DD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06F68A-7170-4100-AD91-440C31941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28C37-D819-4205-9AF8-1375FE15DB07}"/>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5" name="Footer Placeholder 4">
            <a:extLst>
              <a:ext uri="{FF2B5EF4-FFF2-40B4-BE49-F238E27FC236}">
                <a16:creationId xmlns:a16="http://schemas.microsoft.com/office/drawing/2014/main" id="{8F623830-944F-4C25-A364-C900BD9C71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3E212-29DE-465A-A62D-CC82B695E877}"/>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303920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5A72-F680-40ED-97AA-8571E7AD42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CA6324-ECB5-4BC7-ADA9-24D499247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EF61A3-0104-44BB-92CC-FB9A28A43296}"/>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5" name="Footer Placeholder 4">
            <a:extLst>
              <a:ext uri="{FF2B5EF4-FFF2-40B4-BE49-F238E27FC236}">
                <a16:creationId xmlns:a16="http://schemas.microsoft.com/office/drawing/2014/main" id="{108EE48D-EDF1-4F18-98E5-A3306D2A6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01BC06-1C4C-4DF8-A4B6-D833A08B3E7C}"/>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225145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705F-9FA8-4695-8000-A2935E553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8C52D-6410-469A-A2E3-410775359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C3AD4-8CDF-448B-A650-C4F8FD8157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C067E-08F8-4F77-9783-006C3E7878B1}"/>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6" name="Footer Placeholder 5">
            <a:extLst>
              <a:ext uri="{FF2B5EF4-FFF2-40B4-BE49-F238E27FC236}">
                <a16:creationId xmlns:a16="http://schemas.microsoft.com/office/drawing/2014/main" id="{A3A2DA92-1735-4F2B-89BC-A56FD334E8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782D4E-DA56-45BB-ABD8-B13974978A24}"/>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133486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4338-683A-4C32-AF54-581D91088C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830AF8-3B30-439D-9E5B-FE1FDC43F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0F582E-89EC-4772-8E5E-D08ADF695A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705AAE-3031-42EF-A7CB-2E3D04174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79B1E9-F19E-459E-A660-D8A871E708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DF5C2B-E087-4154-B6B2-5E00204029BD}"/>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8" name="Footer Placeholder 7">
            <a:extLst>
              <a:ext uri="{FF2B5EF4-FFF2-40B4-BE49-F238E27FC236}">
                <a16:creationId xmlns:a16="http://schemas.microsoft.com/office/drawing/2014/main" id="{C85B77C5-2E0B-4152-B0F4-C883B40D2F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11A99D5-B5CA-46C4-8B9F-FA7456EC355C}"/>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45844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4B9E-44EE-41ED-A72A-55D3E21DFB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C234D-60F4-4AD8-8690-255D40824354}"/>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4" name="Footer Placeholder 3">
            <a:extLst>
              <a:ext uri="{FF2B5EF4-FFF2-40B4-BE49-F238E27FC236}">
                <a16:creationId xmlns:a16="http://schemas.microsoft.com/office/drawing/2014/main" id="{9D3456D3-0BEA-4021-A22C-0186F30C24A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F269A0-3E00-4ECC-926C-90578A87A6D7}"/>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405280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4F3477-DB52-4E40-A880-8E83D4995C13}"/>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3" name="Footer Placeholder 2">
            <a:extLst>
              <a:ext uri="{FF2B5EF4-FFF2-40B4-BE49-F238E27FC236}">
                <a16:creationId xmlns:a16="http://schemas.microsoft.com/office/drawing/2014/main" id="{C943484E-62B8-4251-9D4A-0CB351BCD3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16DFF-C2F4-47E5-B144-0629FDE2AE92}"/>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40506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DDD4-8413-421E-B89B-DE54CFF9D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A4074C-1FCE-446D-A22D-85E6063F04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4F94F7-F6C1-4655-AE63-D0D1BFB71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3D596-B515-4097-BB23-F34206F9EA02}"/>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6" name="Footer Placeholder 5">
            <a:extLst>
              <a:ext uri="{FF2B5EF4-FFF2-40B4-BE49-F238E27FC236}">
                <a16:creationId xmlns:a16="http://schemas.microsoft.com/office/drawing/2014/main" id="{1E11A761-B032-4B76-BD4E-B8A5D22DE3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76DBA0-AA85-4381-AB20-374604762D66}"/>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307943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FC1B-82DD-44C7-BFC6-AC098361F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CC8A2-ABA4-42B7-ACFC-B24ABCE3A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75AA55-5F34-4096-9B6D-FD2E90261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C7EF1-9265-444A-BF18-9E9166B4E7FC}"/>
              </a:ext>
            </a:extLst>
          </p:cNvPr>
          <p:cNvSpPr>
            <a:spLocks noGrp="1"/>
          </p:cNvSpPr>
          <p:nvPr>
            <p:ph type="dt" sz="half" idx="10"/>
          </p:nvPr>
        </p:nvSpPr>
        <p:spPr/>
        <p:txBody>
          <a:bodyPr/>
          <a:lstStyle/>
          <a:p>
            <a:fld id="{BFFF5675-A8F6-4F97-B70E-BF6D7EE861B5}" type="datetimeFigureOut">
              <a:rPr lang="en-US" smtClean="0"/>
              <a:t>9/23/2022</a:t>
            </a:fld>
            <a:endParaRPr lang="en-US" dirty="0"/>
          </a:p>
        </p:txBody>
      </p:sp>
      <p:sp>
        <p:nvSpPr>
          <p:cNvPr id="6" name="Footer Placeholder 5">
            <a:extLst>
              <a:ext uri="{FF2B5EF4-FFF2-40B4-BE49-F238E27FC236}">
                <a16:creationId xmlns:a16="http://schemas.microsoft.com/office/drawing/2014/main" id="{76192C52-ECD2-4A76-B8B3-3F0AE7694C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ACFBCC-0716-4C17-91DF-391887963E90}"/>
              </a:ext>
            </a:extLst>
          </p:cNvPr>
          <p:cNvSpPr>
            <a:spLocks noGrp="1"/>
          </p:cNvSpPr>
          <p:nvPr>
            <p:ph type="sldNum" sz="quarter" idx="12"/>
          </p:nvPr>
        </p:nvSpPr>
        <p:spPr/>
        <p:txBody>
          <a:bodyPr/>
          <a:lstStyle/>
          <a:p>
            <a:fld id="{26D7057A-BB83-4F77-B32A-4EE79CF96A45}" type="slidenum">
              <a:rPr lang="en-US" smtClean="0"/>
              <a:t>‹#›</a:t>
            </a:fld>
            <a:endParaRPr lang="en-US" dirty="0"/>
          </a:p>
        </p:txBody>
      </p:sp>
    </p:spTree>
    <p:extLst>
      <p:ext uri="{BB962C8B-B14F-4D97-AF65-F5344CB8AC3E}">
        <p14:creationId xmlns:p14="http://schemas.microsoft.com/office/powerpoint/2010/main" val="384418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AC405-08D7-4B60-B58A-F602BFB6D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DE51A8-A4B9-4F2D-953E-84E6AEC2D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698F0-DA33-41C1-AB35-D7489B86D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F5675-A8F6-4F97-B70E-BF6D7EE861B5}" type="datetimeFigureOut">
              <a:rPr lang="en-US" smtClean="0"/>
              <a:t>9/23/2022</a:t>
            </a:fld>
            <a:endParaRPr lang="en-US" dirty="0"/>
          </a:p>
        </p:txBody>
      </p:sp>
      <p:sp>
        <p:nvSpPr>
          <p:cNvPr id="5" name="Footer Placeholder 4">
            <a:extLst>
              <a:ext uri="{FF2B5EF4-FFF2-40B4-BE49-F238E27FC236}">
                <a16:creationId xmlns:a16="http://schemas.microsoft.com/office/drawing/2014/main" id="{C4960D97-67AB-4975-9A39-96FE2CA7A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349C40-FEA1-487E-A485-10D223D74A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7057A-BB83-4F77-B32A-4EE79CF96A45}" type="slidenum">
              <a:rPr lang="en-US" smtClean="0"/>
              <a:t>‹#›</a:t>
            </a:fld>
            <a:endParaRPr lang="en-US" dirty="0"/>
          </a:p>
        </p:txBody>
      </p:sp>
    </p:spTree>
    <p:extLst>
      <p:ext uri="{BB962C8B-B14F-4D97-AF65-F5344CB8AC3E}">
        <p14:creationId xmlns:p14="http://schemas.microsoft.com/office/powerpoint/2010/main" val="75681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0B80-20F0-4117-865E-B32035CE096E}"/>
              </a:ext>
            </a:extLst>
          </p:cNvPr>
          <p:cNvSpPr>
            <a:spLocks noGrp="1"/>
          </p:cNvSpPr>
          <p:nvPr>
            <p:ph type="ctrTitle"/>
          </p:nvPr>
        </p:nvSpPr>
        <p:spPr/>
        <p:txBody>
          <a:bodyPr/>
          <a:lstStyle/>
          <a:p>
            <a:r>
              <a:rPr lang="en-US" dirty="0">
                <a:solidFill>
                  <a:srgbClr val="FFFF00"/>
                </a:solidFill>
                <a:latin typeface="Algerian" panose="04020705040A02060702" pitchFamily="82" charset="0"/>
              </a:rPr>
              <a:t>Haldimand County Fire</a:t>
            </a:r>
          </a:p>
        </p:txBody>
      </p:sp>
      <p:sp>
        <p:nvSpPr>
          <p:cNvPr id="3" name="Subtitle 2">
            <a:extLst>
              <a:ext uri="{FF2B5EF4-FFF2-40B4-BE49-F238E27FC236}">
                <a16:creationId xmlns:a16="http://schemas.microsoft.com/office/drawing/2014/main" id="{E0E5E6CD-0987-4424-AFB1-D0E528A9C697}"/>
              </a:ext>
            </a:extLst>
          </p:cNvPr>
          <p:cNvSpPr>
            <a:spLocks noGrp="1"/>
          </p:cNvSpPr>
          <p:nvPr>
            <p:ph type="subTitle" idx="1"/>
          </p:nvPr>
        </p:nvSpPr>
        <p:spPr/>
        <p:txBody>
          <a:bodyPr/>
          <a:lstStyle/>
          <a:p>
            <a:r>
              <a:rPr lang="en-US" dirty="0">
                <a:solidFill>
                  <a:srgbClr val="FFFF00"/>
                </a:solidFill>
                <a:latin typeface="Algerian" panose="04020705040A02060702" pitchFamily="82" charset="0"/>
              </a:rPr>
              <a:t>JR Fire Fighter Program </a:t>
            </a:r>
          </a:p>
        </p:txBody>
      </p:sp>
      <p:pic>
        <p:nvPicPr>
          <p:cNvPr id="4" name="Picture 3">
            <a:extLst>
              <a:ext uri="{FF2B5EF4-FFF2-40B4-BE49-F238E27FC236}">
                <a16:creationId xmlns:a16="http://schemas.microsoft.com/office/drawing/2014/main" id="{DF19597C-C2B4-4AFD-94D4-F8BB33ED45F5}"/>
              </a:ext>
            </a:extLst>
          </p:cNvPr>
          <p:cNvPicPr>
            <a:picLocks noChangeAspect="1"/>
          </p:cNvPicPr>
          <p:nvPr/>
        </p:nvPicPr>
        <p:blipFill>
          <a:blip r:embed="rId2"/>
          <a:stretch>
            <a:fillRect/>
          </a:stretch>
        </p:blipFill>
        <p:spPr>
          <a:xfrm>
            <a:off x="1884244" y="211588"/>
            <a:ext cx="8423512" cy="6434824"/>
          </a:xfrm>
          <a:prstGeom prst="rect">
            <a:avLst/>
          </a:prstGeom>
        </p:spPr>
      </p:pic>
      <p:sp>
        <p:nvSpPr>
          <p:cNvPr id="5" name="Rectangle 4">
            <a:extLst>
              <a:ext uri="{FF2B5EF4-FFF2-40B4-BE49-F238E27FC236}">
                <a16:creationId xmlns:a16="http://schemas.microsoft.com/office/drawing/2014/main" id="{667697B2-E486-4D9A-AE95-C69BC3475EFE}"/>
              </a:ext>
            </a:extLst>
          </p:cNvPr>
          <p:cNvSpPr/>
          <p:nvPr/>
        </p:nvSpPr>
        <p:spPr>
          <a:xfrm>
            <a:off x="2849217" y="4796135"/>
            <a:ext cx="6612836" cy="923330"/>
          </a:xfrm>
          <a:prstGeom prst="rect">
            <a:avLst/>
          </a:prstGeom>
          <a:noFill/>
        </p:spPr>
        <p:txBody>
          <a:bodyPr wrap="square" lIns="91440" tIns="45720" rIns="91440" bIns="45720">
            <a:spAutoFit/>
          </a:bodyPr>
          <a:lstStyle/>
          <a:p>
            <a:pPr algn="ctr"/>
            <a:r>
              <a:rPr lang="en-US" sz="5400" b="0" cap="none" spc="0" dirty="0">
                <a:ln w="0"/>
                <a:solidFill>
                  <a:srgbClr val="FFFF00"/>
                </a:solidFill>
                <a:effectLst>
                  <a:outerShdw blurRad="38100" dist="19050" dir="2700000" algn="tl" rotWithShape="0">
                    <a:schemeClr val="dk1">
                      <a:alpha val="40000"/>
                    </a:schemeClr>
                  </a:outerShdw>
                </a:effectLst>
                <a:highlight>
                  <a:srgbClr val="000000"/>
                </a:highlight>
              </a:rPr>
              <a:t>JR Fire Fighter Program </a:t>
            </a:r>
          </a:p>
        </p:txBody>
      </p:sp>
    </p:spTree>
    <p:extLst>
      <p:ext uri="{BB962C8B-B14F-4D97-AF65-F5344CB8AC3E}">
        <p14:creationId xmlns:p14="http://schemas.microsoft.com/office/powerpoint/2010/main" val="3139721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6AF5-A1EE-445B-B916-36AD4E221E8D}"/>
              </a:ext>
            </a:extLst>
          </p:cNvPr>
          <p:cNvSpPr>
            <a:spLocks noGrp="1"/>
          </p:cNvSpPr>
          <p:nvPr>
            <p:ph type="title"/>
          </p:nvPr>
        </p:nvSpPr>
        <p:spPr/>
        <p:txBody>
          <a:bodyPr/>
          <a:lstStyle/>
          <a:p>
            <a:r>
              <a:rPr lang="en-US" dirty="0">
                <a:solidFill>
                  <a:srgbClr val="FFFF00"/>
                </a:solidFill>
              </a:rPr>
              <a:t>JR Fire Fighter Mentor</a:t>
            </a:r>
          </a:p>
        </p:txBody>
      </p:sp>
      <p:pic>
        <p:nvPicPr>
          <p:cNvPr id="4" name="Picture 3">
            <a:extLst>
              <a:ext uri="{FF2B5EF4-FFF2-40B4-BE49-F238E27FC236}">
                <a16:creationId xmlns:a16="http://schemas.microsoft.com/office/drawing/2014/main" id="{7020B402-59E9-4166-BD9C-AB9E813B3781}"/>
              </a:ext>
            </a:extLst>
          </p:cNvPr>
          <p:cNvPicPr>
            <a:picLocks noChangeAspect="1"/>
          </p:cNvPicPr>
          <p:nvPr/>
        </p:nvPicPr>
        <p:blipFill>
          <a:blip r:embed="rId3"/>
          <a:stretch>
            <a:fillRect/>
          </a:stretch>
        </p:blipFill>
        <p:spPr>
          <a:xfrm>
            <a:off x="2549799" y="1519872"/>
            <a:ext cx="7448550" cy="4973003"/>
          </a:xfrm>
          <a:prstGeom prst="rect">
            <a:avLst/>
          </a:prstGeom>
        </p:spPr>
      </p:pic>
    </p:spTree>
    <p:extLst>
      <p:ext uri="{BB962C8B-B14F-4D97-AF65-F5344CB8AC3E}">
        <p14:creationId xmlns:p14="http://schemas.microsoft.com/office/powerpoint/2010/main" val="349657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6AF5-A1EE-445B-B916-36AD4E221E8D}"/>
              </a:ext>
            </a:extLst>
          </p:cNvPr>
          <p:cNvSpPr>
            <a:spLocks noGrp="1"/>
          </p:cNvSpPr>
          <p:nvPr>
            <p:ph type="title"/>
          </p:nvPr>
        </p:nvSpPr>
        <p:spPr/>
        <p:txBody>
          <a:bodyPr/>
          <a:lstStyle/>
          <a:p>
            <a:r>
              <a:rPr lang="en-US" dirty="0">
                <a:solidFill>
                  <a:srgbClr val="FFFF00"/>
                </a:solidFill>
              </a:rPr>
              <a:t>Training &amp; Duties </a:t>
            </a:r>
          </a:p>
        </p:txBody>
      </p:sp>
      <p:pic>
        <p:nvPicPr>
          <p:cNvPr id="3" name="Picture 2">
            <a:extLst>
              <a:ext uri="{FF2B5EF4-FFF2-40B4-BE49-F238E27FC236}">
                <a16:creationId xmlns:a16="http://schemas.microsoft.com/office/drawing/2014/main" id="{7E9C5B29-0232-4723-AA9A-C9E050ECEBEF}"/>
              </a:ext>
            </a:extLst>
          </p:cNvPr>
          <p:cNvPicPr>
            <a:picLocks noChangeAspect="1"/>
          </p:cNvPicPr>
          <p:nvPr/>
        </p:nvPicPr>
        <p:blipFill>
          <a:blip r:embed="rId3"/>
          <a:stretch>
            <a:fillRect/>
          </a:stretch>
        </p:blipFill>
        <p:spPr>
          <a:xfrm>
            <a:off x="1329564" y="1534769"/>
            <a:ext cx="3241739" cy="4857750"/>
          </a:xfrm>
          <a:prstGeom prst="rect">
            <a:avLst/>
          </a:prstGeom>
        </p:spPr>
      </p:pic>
      <p:pic>
        <p:nvPicPr>
          <p:cNvPr id="4" name="Picture 3">
            <a:extLst>
              <a:ext uri="{FF2B5EF4-FFF2-40B4-BE49-F238E27FC236}">
                <a16:creationId xmlns:a16="http://schemas.microsoft.com/office/drawing/2014/main" id="{D6968E66-6032-4CE0-AB41-C43613053152}"/>
              </a:ext>
            </a:extLst>
          </p:cNvPr>
          <p:cNvPicPr>
            <a:picLocks noChangeAspect="1"/>
          </p:cNvPicPr>
          <p:nvPr/>
        </p:nvPicPr>
        <p:blipFill>
          <a:blip r:embed="rId4"/>
          <a:stretch>
            <a:fillRect/>
          </a:stretch>
        </p:blipFill>
        <p:spPr>
          <a:xfrm>
            <a:off x="6603926" y="492125"/>
            <a:ext cx="4004501" cy="6000750"/>
          </a:xfrm>
          <a:prstGeom prst="rect">
            <a:avLst/>
          </a:prstGeom>
        </p:spPr>
      </p:pic>
    </p:spTree>
    <p:extLst>
      <p:ext uri="{BB962C8B-B14F-4D97-AF65-F5344CB8AC3E}">
        <p14:creationId xmlns:p14="http://schemas.microsoft.com/office/powerpoint/2010/main" val="77195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D279-F013-47C1-BB26-FFBBD00AA74E}"/>
              </a:ext>
            </a:extLst>
          </p:cNvPr>
          <p:cNvSpPr>
            <a:spLocks noGrp="1"/>
          </p:cNvSpPr>
          <p:nvPr>
            <p:ph type="title"/>
          </p:nvPr>
        </p:nvSpPr>
        <p:spPr/>
        <p:txBody>
          <a:bodyPr/>
          <a:lstStyle/>
          <a:p>
            <a:r>
              <a:rPr lang="en-US" dirty="0">
                <a:solidFill>
                  <a:srgbClr val="FFFF00"/>
                </a:solidFill>
              </a:rPr>
              <a:t>Scan the QR code to for more info to join</a:t>
            </a:r>
          </a:p>
        </p:txBody>
      </p:sp>
      <p:pic>
        <p:nvPicPr>
          <p:cNvPr id="4" name="Picture 3">
            <a:extLst>
              <a:ext uri="{FF2B5EF4-FFF2-40B4-BE49-F238E27FC236}">
                <a16:creationId xmlns:a16="http://schemas.microsoft.com/office/drawing/2014/main" id="{9515B36F-2C14-43B1-A49A-E466C5B4E36A}"/>
              </a:ext>
            </a:extLst>
          </p:cNvPr>
          <p:cNvPicPr>
            <a:picLocks noChangeAspect="1"/>
          </p:cNvPicPr>
          <p:nvPr/>
        </p:nvPicPr>
        <p:blipFill>
          <a:blip r:embed="rId3"/>
          <a:stretch>
            <a:fillRect/>
          </a:stretch>
        </p:blipFill>
        <p:spPr>
          <a:xfrm>
            <a:off x="536001" y="2206900"/>
            <a:ext cx="5019675" cy="3351371"/>
          </a:xfrm>
          <a:prstGeom prst="rect">
            <a:avLst/>
          </a:prstGeom>
        </p:spPr>
      </p:pic>
      <p:pic>
        <p:nvPicPr>
          <p:cNvPr id="5" name="Picture 4">
            <a:extLst>
              <a:ext uri="{FF2B5EF4-FFF2-40B4-BE49-F238E27FC236}">
                <a16:creationId xmlns:a16="http://schemas.microsoft.com/office/drawing/2014/main" id="{47FE1FA5-AD46-45E8-AB5B-60CDE08F08C1}"/>
              </a:ext>
            </a:extLst>
          </p:cNvPr>
          <p:cNvPicPr>
            <a:picLocks noChangeAspect="1"/>
          </p:cNvPicPr>
          <p:nvPr/>
        </p:nvPicPr>
        <p:blipFill>
          <a:blip r:embed="rId4"/>
          <a:stretch>
            <a:fillRect/>
          </a:stretch>
        </p:blipFill>
        <p:spPr>
          <a:xfrm>
            <a:off x="6979541" y="1944687"/>
            <a:ext cx="4548188" cy="4548188"/>
          </a:xfrm>
          <a:prstGeom prst="rect">
            <a:avLst/>
          </a:prstGeom>
        </p:spPr>
      </p:pic>
    </p:spTree>
    <p:extLst>
      <p:ext uri="{BB962C8B-B14F-4D97-AF65-F5344CB8AC3E}">
        <p14:creationId xmlns:p14="http://schemas.microsoft.com/office/powerpoint/2010/main" val="1558845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A6BA-544C-47BD-9CD2-58B03D7C3625}"/>
              </a:ext>
            </a:extLst>
          </p:cNvPr>
          <p:cNvSpPr>
            <a:spLocks noGrp="1"/>
          </p:cNvSpPr>
          <p:nvPr>
            <p:ph type="title"/>
          </p:nvPr>
        </p:nvSpPr>
        <p:spPr/>
        <p:txBody>
          <a:bodyPr/>
          <a:lstStyle/>
          <a:p>
            <a:r>
              <a:rPr lang="en-CA" dirty="0">
                <a:solidFill>
                  <a:srgbClr val="FFFF00"/>
                </a:solidFill>
              </a:rPr>
              <a:t>Introductions</a:t>
            </a:r>
            <a:endParaRPr lang="en-US" dirty="0">
              <a:solidFill>
                <a:srgbClr val="FFFF00"/>
              </a:solidFill>
            </a:endParaRPr>
          </a:p>
        </p:txBody>
      </p:sp>
      <p:pic>
        <p:nvPicPr>
          <p:cNvPr id="4" name="Picture 3">
            <a:extLst>
              <a:ext uri="{FF2B5EF4-FFF2-40B4-BE49-F238E27FC236}">
                <a16:creationId xmlns:a16="http://schemas.microsoft.com/office/drawing/2014/main" id="{8622BFFE-A262-46D1-BD38-F1018E34B414}"/>
              </a:ext>
            </a:extLst>
          </p:cNvPr>
          <p:cNvPicPr>
            <a:picLocks noChangeAspect="1"/>
          </p:cNvPicPr>
          <p:nvPr/>
        </p:nvPicPr>
        <p:blipFill rotWithShape="1">
          <a:blip r:embed="rId3"/>
          <a:srcRect l="1283" t="-2936" r="-1283" b="31009"/>
          <a:stretch/>
        </p:blipFill>
        <p:spPr>
          <a:xfrm>
            <a:off x="745733" y="1442907"/>
            <a:ext cx="4576572" cy="4932727"/>
          </a:xfrm>
          <a:prstGeom prst="rect">
            <a:avLst/>
          </a:prstGeom>
        </p:spPr>
      </p:pic>
      <p:pic>
        <p:nvPicPr>
          <p:cNvPr id="5" name="Picture 4">
            <a:extLst>
              <a:ext uri="{FF2B5EF4-FFF2-40B4-BE49-F238E27FC236}">
                <a16:creationId xmlns:a16="http://schemas.microsoft.com/office/drawing/2014/main" id="{A5AD739F-D3BE-4388-A30D-809ABF71EE55}"/>
              </a:ext>
            </a:extLst>
          </p:cNvPr>
          <p:cNvPicPr>
            <a:picLocks noChangeAspect="1"/>
          </p:cNvPicPr>
          <p:nvPr/>
        </p:nvPicPr>
        <p:blipFill rotWithShape="1">
          <a:blip r:embed="rId4"/>
          <a:srcRect b="10948"/>
          <a:stretch/>
        </p:blipFill>
        <p:spPr>
          <a:xfrm>
            <a:off x="6550914" y="469784"/>
            <a:ext cx="4576572" cy="6107185"/>
          </a:xfrm>
          <a:prstGeom prst="rect">
            <a:avLst/>
          </a:prstGeom>
        </p:spPr>
      </p:pic>
    </p:spTree>
    <p:extLst>
      <p:ext uri="{BB962C8B-B14F-4D97-AF65-F5344CB8AC3E}">
        <p14:creationId xmlns:p14="http://schemas.microsoft.com/office/powerpoint/2010/main" val="249839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2D57-B755-49A7-9F6A-0E5A1F1504AA}"/>
              </a:ext>
            </a:extLst>
          </p:cNvPr>
          <p:cNvSpPr>
            <a:spLocks noGrp="1"/>
          </p:cNvSpPr>
          <p:nvPr>
            <p:ph type="title"/>
          </p:nvPr>
        </p:nvSpPr>
        <p:spPr/>
        <p:txBody>
          <a:bodyPr/>
          <a:lstStyle/>
          <a:p>
            <a:r>
              <a:rPr lang="en-CA" dirty="0">
                <a:solidFill>
                  <a:srgbClr val="FFFF00"/>
                </a:solidFill>
              </a:rPr>
              <a:t>The Haldimand County Fire Department</a:t>
            </a:r>
            <a:endParaRPr lang="en-US" dirty="0">
              <a:solidFill>
                <a:srgbClr val="FFFF00"/>
              </a:solidFill>
            </a:endParaRPr>
          </a:p>
        </p:txBody>
      </p:sp>
      <p:pic>
        <p:nvPicPr>
          <p:cNvPr id="9" name="Picture 8">
            <a:extLst>
              <a:ext uri="{FF2B5EF4-FFF2-40B4-BE49-F238E27FC236}">
                <a16:creationId xmlns:a16="http://schemas.microsoft.com/office/drawing/2014/main" id="{FF52C5F6-E1CE-4B89-9536-2069F88F3489}"/>
              </a:ext>
            </a:extLst>
          </p:cNvPr>
          <p:cNvPicPr>
            <a:picLocks noChangeAspect="1"/>
          </p:cNvPicPr>
          <p:nvPr/>
        </p:nvPicPr>
        <p:blipFill>
          <a:blip r:embed="rId3"/>
          <a:stretch>
            <a:fillRect/>
          </a:stretch>
        </p:blipFill>
        <p:spPr>
          <a:xfrm>
            <a:off x="2285279" y="1547083"/>
            <a:ext cx="7448550" cy="4973003"/>
          </a:xfrm>
          <a:prstGeom prst="rect">
            <a:avLst/>
          </a:prstGeom>
        </p:spPr>
      </p:pic>
    </p:spTree>
    <p:extLst>
      <p:ext uri="{BB962C8B-B14F-4D97-AF65-F5344CB8AC3E}">
        <p14:creationId xmlns:p14="http://schemas.microsoft.com/office/powerpoint/2010/main" val="3234107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6966-8503-4CF7-9D7E-2CB65A824D3D}"/>
              </a:ext>
            </a:extLst>
          </p:cNvPr>
          <p:cNvSpPr>
            <a:spLocks noGrp="1"/>
          </p:cNvSpPr>
          <p:nvPr>
            <p:ph type="title"/>
          </p:nvPr>
        </p:nvSpPr>
        <p:spPr/>
        <p:txBody>
          <a:bodyPr/>
          <a:lstStyle/>
          <a:p>
            <a:r>
              <a:rPr lang="en-CA" dirty="0">
                <a:solidFill>
                  <a:srgbClr val="FFFF00"/>
                </a:solidFill>
              </a:rPr>
              <a:t>The Haldimand County Fire Department</a:t>
            </a:r>
            <a:endParaRPr lang="en-US" dirty="0"/>
          </a:p>
        </p:txBody>
      </p:sp>
      <p:pic>
        <p:nvPicPr>
          <p:cNvPr id="5" name="Picture 4">
            <a:extLst>
              <a:ext uri="{FF2B5EF4-FFF2-40B4-BE49-F238E27FC236}">
                <a16:creationId xmlns:a16="http://schemas.microsoft.com/office/drawing/2014/main" id="{6AB41A1F-4DAF-47D1-BFBA-CB250F608493}"/>
              </a:ext>
            </a:extLst>
          </p:cNvPr>
          <p:cNvPicPr>
            <a:picLocks noChangeAspect="1"/>
          </p:cNvPicPr>
          <p:nvPr/>
        </p:nvPicPr>
        <p:blipFill>
          <a:blip r:embed="rId3"/>
          <a:stretch>
            <a:fillRect/>
          </a:stretch>
        </p:blipFill>
        <p:spPr>
          <a:xfrm>
            <a:off x="1106556" y="1690688"/>
            <a:ext cx="3017520" cy="4023360"/>
          </a:xfrm>
          <a:prstGeom prst="rect">
            <a:avLst/>
          </a:prstGeom>
        </p:spPr>
      </p:pic>
      <p:pic>
        <p:nvPicPr>
          <p:cNvPr id="6" name="Picture 5">
            <a:extLst>
              <a:ext uri="{FF2B5EF4-FFF2-40B4-BE49-F238E27FC236}">
                <a16:creationId xmlns:a16="http://schemas.microsoft.com/office/drawing/2014/main" id="{EE2DF2C1-241A-4951-90B8-AAE4C51213C3}"/>
              </a:ext>
            </a:extLst>
          </p:cNvPr>
          <p:cNvPicPr>
            <a:picLocks noChangeAspect="1"/>
          </p:cNvPicPr>
          <p:nvPr/>
        </p:nvPicPr>
        <p:blipFill>
          <a:blip r:embed="rId4"/>
          <a:stretch>
            <a:fillRect/>
          </a:stretch>
        </p:blipFill>
        <p:spPr>
          <a:xfrm>
            <a:off x="4558747" y="1518412"/>
            <a:ext cx="4943061" cy="2432876"/>
          </a:xfrm>
          <a:prstGeom prst="rect">
            <a:avLst/>
          </a:prstGeom>
        </p:spPr>
      </p:pic>
      <p:pic>
        <p:nvPicPr>
          <p:cNvPr id="7" name="Picture 6">
            <a:extLst>
              <a:ext uri="{FF2B5EF4-FFF2-40B4-BE49-F238E27FC236}">
                <a16:creationId xmlns:a16="http://schemas.microsoft.com/office/drawing/2014/main" id="{D46149A2-A5BD-481C-B873-22682EF7D462}"/>
              </a:ext>
            </a:extLst>
          </p:cNvPr>
          <p:cNvPicPr>
            <a:picLocks noChangeAspect="1"/>
          </p:cNvPicPr>
          <p:nvPr/>
        </p:nvPicPr>
        <p:blipFill rotWithShape="1">
          <a:blip r:embed="rId5"/>
          <a:srcRect l="30651" t="22029" r="33827" b="29855"/>
          <a:stretch/>
        </p:blipFill>
        <p:spPr>
          <a:xfrm>
            <a:off x="6334539" y="4190387"/>
            <a:ext cx="4750905" cy="2341205"/>
          </a:xfrm>
          <a:prstGeom prst="rect">
            <a:avLst/>
          </a:prstGeom>
        </p:spPr>
      </p:pic>
    </p:spTree>
    <p:extLst>
      <p:ext uri="{BB962C8B-B14F-4D97-AF65-F5344CB8AC3E}">
        <p14:creationId xmlns:p14="http://schemas.microsoft.com/office/powerpoint/2010/main" val="1824542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F9C9171-2FC6-46AF-9275-EFA45DAFF44E}"/>
              </a:ext>
            </a:extLst>
          </p:cNvPr>
          <p:cNvGraphicFramePr>
            <a:graphicFrameLocks noGrp="1"/>
          </p:cNvGraphicFramePr>
          <p:nvPr>
            <p:extLst>
              <p:ext uri="{D42A27DB-BD31-4B8C-83A1-F6EECF244321}">
                <p14:modId xmlns:p14="http://schemas.microsoft.com/office/powerpoint/2010/main" val="2067190956"/>
              </p:ext>
            </p:extLst>
          </p:nvPr>
        </p:nvGraphicFramePr>
        <p:xfrm>
          <a:off x="581891" y="374725"/>
          <a:ext cx="11119779" cy="62748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826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315083-EB59-4041-BE78-956EF684C704}"/>
              </a:ext>
            </a:extLst>
          </p:cNvPr>
          <p:cNvPicPr>
            <a:picLocks noChangeAspect="1"/>
          </p:cNvPicPr>
          <p:nvPr/>
        </p:nvPicPr>
        <p:blipFill>
          <a:blip r:embed="rId2"/>
          <a:stretch>
            <a:fillRect/>
          </a:stretch>
        </p:blipFill>
        <p:spPr>
          <a:xfrm>
            <a:off x="636104" y="292336"/>
            <a:ext cx="10866783" cy="627332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9617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6AF5-A1EE-445B-B916-36AD4E221E8D}"/>
              </a:ext>
            </a:extLst>
          </p:cNvPr>
          <p:cNvSpPr>
            <a:spLocks noGrp="1"/>
          </p:cNvSpPr>
          <p:nvPr>
            <p:ph type="title"/>
          </p:nvPr>
        </p:nvSpPr>
        <p:spPr/>
        <p:txBody>
          <a:bodyPr/>
          <a:lstStyle/>
          <a:p>
            <a:r>
              <a:rPr lang="en-CA" dirty="0">
                <a:solidFill>
                  <a:srgbClr val="FFFF00"/>
                </a:solidFill>
              </a:rPr>
              <a:t>Haldimand County Fire Department Makeup</a:t>
            </a:r>
            <a:endParaRPr lang="en-US" dirty="0">
              <a:solidFill>
                <a:srgbClr val="FFFF00"/>
              </a:solidFill>
            </a:endParaRPr>
          </a:p>
        </p:txBody>
      </p:sp>
      <p:pic>
        <p:nvPicPr>
          <p:cNvPr id="8" name="Picture 7">
            <a:extLst>
              <a:ext uri="{FF2B5EF4-FFF2-40B4-BE49-F238E27FC236}">
                <a16:creationId xmlns:a16="http://schemas.microsoft.com/office/drawing/2014/main" id="{25FCF306-12D7-4299-90B4-4DA2AEA8C0A7}"/>
              </a:ext>
            </a:extLst>
          </p:cNvPr>
          <p:cNvPicPr>
            <a:picLocks noChangeAspect="1"/>
          </p:cNvPicPr>
          <p:nvPr/>
        </p:nvPicPr>
        <p:blipFill>
          <a:blip r:embed="rId3"/>
          <a:stretch>
            <a:fillRect/>
          </a:stretch>
        </p:blipFill>
        <p:spPr>
          <a:xfrm>
            <a:off x="2205766" y="1627981"/>
            <a:ext cx="7286625" cy="4864894"/>
          </a:xfrm>
          <a:prstGeom prst="rect">
            <a:avLst/>
          </a:prstGeom>
        </p:spPr>
      </p:pic>
    </p:spTree>
    <p:extLst>
      <p:ext uri="{BB962C8B-B14F-4D97-AF65-F5344CB8AC3E}">
        <p14:creationId xmlns:p14="http://schemas.microsoft.com/office/powerpoint/2010/main" val="1264242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EAF0-B898-4849-91EF-4773EFE8DA5E}"/>
              </a:ext>
            </a:extLst>
          </p:cNvPr>
          <p:cNvSpPr>
            <a:spLocks noGrp="1"/>
          </p:cNvSpPr>
          <p:nvPr>
            <p:ph type="title"/>
          </p:nvPr>
        </p:nvSpPr>
        <p:spPr/>
        <p:txBody>
          <a:bodyPr/>
          <a:lstStyle/>
          <a:p>
            <a:r>
              <a:rPr lang="en-US" dirty="0">
                <a:solidFill>
                  <a:srgbClr val="FFFF00"/>
                </a:solidFill>
              </a:rPr>
              <a:t>JR Fire Fighter Program </a:t>
            </a:r>
          </a:p>
        </p:txBody>
      </p:sp>
      <p:pic>
        <p:nvPicPr>
          <p:cNvPr id="4" name="Picture 3">
            <a:extLst>
              <a:ext uri="{FF2B5EF4-FFF2-40B4-BE49-F238E27FC236}">
                <a16:creationId xmlns:a16="http://schemas.microsoft.com/office/drawing/2014/main" id="{FF1068D9-B3D3-4B06-B351-4198434F5133}"/>
              </a:ext>
            </a:extLst>
          </p:cNvPr>
          <p:cNvPicPr>
            <a:picLocks noChangeAspect="1"/>
          </p:cNvPicPr>
          <p:nvPr/>
        </p:nvPicPr>
        <p:blipFill>
          <a:blip r:embed="rId3"/>
          <a:stretch>
            <a:fillRect/>
          </a:stretch>
        </p:blipFill>
        <p:spPr>
          <a:xfrm>
            <a:off x="998260" y="1690688"/>
            <a:ext cx="3051048" cy="4572000"/>
          </a:xfrm>
          <a:prstGeom prst="rect">
            <a:avLst/>
          </a:prstGeom>
        </p:spPr>
      </p:pic>
      <p:pic>
        <p:nvPicPr>
          <p:cNvPr id="5" name="Picture 4">
            <a:extLst>
              <a:ext uri="{FF2B5EF4-FFF2-40B4-BE49-F238E27FC236}">
                <a16:creationId xmlns:a16="http://schemas.microsoft.com/office/drawing/2014/main" id="{69D0DE38-B3D2-4A0A-83EE-9CAB2837C626}"/>
              </a:ext>
            </a:extLst>
          </p:cNvPr>
          <p:cNvPicPr>
            <a:picLocks noChangeAspect="1"/>
          </p:cNvPicPr>
          <p:nvPr/>
        </p:nvPicPr>
        <p:blipFill>
          <a:blip r:embed="rId4"/>
          <a:stretch>
            <a:fillRect/>
          </a:stretch>
        </p:blipFill>
        <p:spPr>
          <a:xfrm>
            <a:off x="4761166" y="1976438"/>
            <a:ext cx="2669667" cy="4000500"/>
          </a:xfrm>
          <a:prstGeom prst="rect">
            <a:avLst/>
          </a:prstGeom>
        </p:spPr>
      </p:pic>
      <p:pic>
        <p:nvPicPr>
          <p:cNvPr id="6" name="Picture 5">
            <a:extLst>
              <a:ext uri="{FF2B5EF4-FFF2-40B4-BE49-F238E27FC236}">
                <a16:creationId xmlns:a16="http://schemas.microsoft.com/office/drawing/2014/main" id="{DA7EE4C4-2837-4F76-8C95-150D27121F5A}"/>
              </a:ext>
            </a:extLst>
          </p:cNvPr>
          <p:cNvPicPr>
            <a:picLocks noChangeAspect="1"/>
          </p:cNvPicPr>
          <p:nvPr/>
        </p:nvPicPr>
        <p:blipFill>
          <a:blip r:embed="rId5"/>
          <a:stretch>
            <a:fillRect/>
          </a:stretch>
        </p:blipFill>
        <p:spPr>
          <a:xfrm>
            <a:off x="8527188" y="2476500"/>
            <a:ext cx="2002250" cy="3000375"/>
          </a:xfrm>
          <a:prstGeom prst="rect">
            <a:avLst/>
          </a:prstGeom>
        </p:spPr>
      </p:pic>
    </p:spTree>
    <p:extLst>
      <p:ext uri="{BB962C8B-B14F-4D97-AF65-F5344CB8AC3E}">
        <p14:creationId xmlns:p14="http://schemas.microsoft.com/office/powerpoint/2010/main" val="257200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6717-BD47-4A25-AFB2-3222C3B1BE39}"/>
              </a:ext>
            </a:extLst>
          </p:cNvPr>
          <p:cNvSpPr>
            <a:spLocks noGrp="1"/>
          </p:cNvSpPr>
          <p:nvPr>
            <p:ph type="title"/>
          </p:nvPr>
        </p:nvSpPr>
        <p:spPr/>
        <p:txBody>
          <a:bodyPr/>
          <a:lstStyle/>
          <a:p>
            <a:r>
              <a:rPr lang="en-US" dirty="0">
                <a:solidFill>
                  <a:srgbClr val="FFFF00"/>
                </a:solidFill>
              </a:rPr>
              <a:t>JR Fire Fighter Program Expectations</a:t>
            </a:r>
            <a:endParaRPr lang="en-US" dirty="0"/>
          </a:p>
        </p:txBody>
      </p:sp>
      <p:pic>
        <p:nvPicPr>
          <p:cNvPr id="4" name="Picture 3">
            <a:extLst>
              <a:ext uri="{FF2B5EF4-FFF2-40B4-BE49-F238E27FC236}">
                <a16:creationId xmlns:a16="http://schemas.microsoft.com/office/drawing/2014/main" id="{14F83E28-94DB-408F-979B-45EF1755727A}"/>
              </a:ext>
            </a:extLst>
          </p:cNvPr>
          <p:cNvPicPr>
            <a:picLocks noChangeAspect="1"/>
          </p:cNvPicPr>
          <p:nvPr/>
        </p:nvPicPr>
        <p:blipFill>
          <a:blip r:embed="rId3"/>
          <a:stretch>
            <a:fillRect/>
          </a:stretch>
        </p:blipFill>
        <p:spPr>
          <a:xfrm>
            <a:off x="6874483" y="1563687"/>
            <a:ext cx="3432429" cy="5143500"/>
          </a:xfrm>
          <a:prstGeom prst="rect">
            <a:avLst/>
          </a:prstGeom>
        </p:spPr>
      </p:pic>
      <p:pic>
        <p:nvPicPr>
          <p:cNvPr id="5" name="Picture 4">
            <a:extLst>
              <a:ext uri="{FF2B5EF4-FFF2-40B4-BE49-F238E27FC236}">
                <a16:creationId xmlns:a16="http://schemas.microsoft.com/office/drawing/2014/main" id="{BF767F0B-8F6D-42E9-B1F9-3C46AD1EA411}"/>
              </a:ext>
            </a:extLst>
          </p:cNvPr>
          <p:cNvPicPr>
            <a:picLocks noChangeAspect="1"/>
          </p:cNvPicPr>
          <p:nvPr/>
        </p:nvPicPr>
        <p:blipFill>
          <a:blip r:embed="rId4"/>
          <a:stretch>
            <a:fillRect/>
          </a:stretch>
        </p:blipFill>
        <p:spPr>
          <a:xfrm>
            <a:off x="1765852" y="1777999"/>
            <a:ext cx="3146393" cy="4714875"/>
          </a:xfrm>
          <a:prstGeom prst="rect">
            <a:avLst/>
          </a:prstGeom>
        </p:spPr>
      </p:pic>
    </p:spTree>
    <p:extLst>
      <p:ext uri="{BB962C8B-B14F-4D97-AF65-F5344CB8AC3E}">
        <p14:creationId xmlns:p14="http://schemas.microsoft.com/office/powerpoint/2010/main" val="1244654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774</Words>
  <Application>Microsoft Office PowerPoint</Application>
  <PresentationFormat>Widescreen</PresentationFormat>
  <Paragraphs>102</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Algerian</vt:lpstr>
      <vt:lpstr>Arial</vt:lpstr>
      <vt:lpstr>Calibri</vt:lpstr>
      <vt:lpstr>Calibri Light</vt:lpstr>
      <vt:lpstr>Wingdings</vt:lpstr>
      <vt:lpstr>Office Theme</vt:lpstr>
      <vt:lpstr>Haldimand County Fire</vt:lpstr>
      <vt:lpstr>Introductions</vt:lpstr>
      <vt:lpstr>The Haldimand County Fire Department</vt:lpstr>
      <vt:lpstr>The Haldimand County Fire Department</vt:lpstr>
      <vt:lpstr>PowerPoint Presentation</vt:lpstr>
      <vt:lpstr>PowerPoint Presentation</vt:lpstr>
      <vt:lpstr>Haldimand County Fire Department Makeup</vt:lpstr>
      <vt:lpstr>JR Fire Fighter Program </vt:lpstr>
      <vt:lpstr>JR Fire Fighter Program Expectations</vt:lpstr>
      <vt:lpstr>JR Fire Fighter Mentor</vt:lpstr>
      <vt:lpstr>Training &amp; Duties </vt:lpstr>
      <vt:lpstr>Scan the QR code to for more info to join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Haldimand County Fire</dc:title>
  <dc:creator>Bryan Edge</dc:creator>
  <cp:lastModifiedBy>Bryan Edge</cp:lastModifiedBy>
  <cp:revision>14</cp:revision>
  <dcterms:created xsi:type="dcterms:W3CDTF">2022-09-23T13:47:46Z</dcterms:created>
  <dcterms:modified xsi:type="dcterms:W3CDTF">2022-09-23T20:23:43Z</dcterms:modified>
</cp:coreProperties>
</file>